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3" r:id="rId5"/>
    <p:sldId id="264" r:id="rId6"/>
    <p:sldId id="267" r:id="rId7"/>
    <p:sldId id="268" r:id="rId8"/>
    <p:sldId id="259" r:id="rId9"/>
    <p:sldId id="260" r:id="rId10"/>
    <p:sldId id="261" r:id="rId11"/>
    <p:sldId id="262" r:id="rId12"/>
    <p:sldId id="269" r:id="rId13"/>
    <p:sldId id="271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235" autoAdjust="0"/>
  </p:normalViewPr>
  <p:slideViewPr>
    <p:cSldViewPr snapToGrid="0">
      <p:cViewPr>
        <p:scale>
          <a:sx n="75" d="100"/>
          <a:sy n="75" d="100"/>
        </p:scale>
        <p:origin x="1896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9T13:20:10.8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0 800,'593'-18,"-75"1,3 36,139 81,-76-7,274-52,-780-40,29 4,-2 4,1 6,123 32,297 111,-125-32,-212-80,3-7,330 22,391-42,38 44,-774-44,481 2,-654-21,0 0,0 0,-1 0,1-1,-1 0,1 0,0 0,-1 0,1 0,-1-1,0 1,1-1,-1 0,0 0,0 0,0 0,0-1,4-4,-4 2,0 0,0 0,0 0,-1 0,1 0,-1-1,0 1,-1-1,0 1,1-1,-1-6,0-4,-1 0,0 0,-1-1,-1 1,-1 0,0 1,-11-31,2 18,-1 2,-1-1,-1 2,-2 0,-33-39,1 10,-64-54,-137-108,208 174,3-1,1-3,2 0,-42-75,-3-2,20 32,34 48,-1 1,-3 1,-2 1,-38-35,18 28,31 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9T13:20:11.8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2332 1,'-8'1,"-1"1,0 0,1 0,-1 1,1 0,0 1,0 0,0 0,-10 8,-17 7,-425 235,-30 15,392-215,-168 123,27-15,138-100,-168 138,234-170,-23 21,-80 52,112-88,3-5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49446-305F-4EB7-840B-EA5621603A5F}" type="datetimeFigureOut">
              <a:rPr kumimoji="1" lang="ja-JP" altLang="en-US" smtClean="0"/>
              <a:t>2022/11/8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F823CA-D500-40EF-89F9-0B738A2247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5177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http://www.ccb20.com/ccbox/ccb2.htm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F823CA-D500-40EF-89F9-0B738A224767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3032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https://cubicle-hoan.jp/learnning/glossary.html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https://denki-study.com/%E3%80%90%E9%AB%98%E5%9C%A7%E3%80%91pas%EF%BC%88%E5%8C%BA%E5%88%86%E9%96%8B%E9%96%89%E5%99%A8%EF%BC%89%E3%81%AB%E3%81%A4%E3%81%84%E3%81%A6/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F823CA-D500-40EF-89F9-0B738A224767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3989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https://detail-infomation.com/wire-type/</a:t>
            </a:r>
          </a:p>
          <a:p>
            <a:r>
              <a:rPr kumimoji="1" lang="en-US" altLang="ja-JP" dirty="0"/>
              <a:t>https://www.taiyocable.com/column/cable-cv/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F823CA-D500-40EF-89F9-0B738A224767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9812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https://www.ngk.co.jp/gaishi/gaishi1/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F823CA-D500-40EF-89F9-0B738A224767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8452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https://www.ngk.co.jp/gaishi/gaishi1/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F823CA-D500-40EF-89F9-0B738A224767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0883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https://denki-study.com/%E3%80%90%E9%AB%98%E5%9C%A7%E3%80%91%E9%81%BF%E9%9B%B7%E5%99%A8%EF%BC%88la%EF%BC%89%E3%81%AB%E3%81%A4%E3%81%84%E3%81%A6/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F823CA-D500-40EF-89F9-0B738A224767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864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337446-ACBC-66CE-1928-5B030F47EE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992DA7B-2268-4491-ECED-911D823B2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464627D-2DBC-9134-6A94-E1C07B2CE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52B17-C0F5-4E5F-BE2F-9FB18E8E0F46}" type="datetimeFigureOut">
              <a:rPr kumimoji="1" lang="ja-JP" altLang="en-US" smtClean="0"/>
              <a:t>2022/11/6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84E1B1-F1FB-36D4-4507-5751B31B3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BB0B94-86DC-EA0A-5D82-797A48B6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F14E7-2203-4642-9106-97B8E4C5FF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101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410F02-71CC-B672-FB8B-28F1A475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E25B8B7-D0A8-19F7-C8F1-FCF4D23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A3BBBAB-C867-AEA2-1B82-85D253323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52B17-C0F5-4E5F-BE2F-9FB18E8E0F46}" type="datetimeFigureOut">
              <a:rPr kumimoji="1" lang="ja-JP" altLang="en-US" smtClean="0"/>
              <a:t>2022/11/6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DDA784E-8866-3AFB-02A3-B1DA45834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16451B6-D770-C0BF-61E9-84870D7D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F14E7-2203-4642-9106-97B8E4C5FF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7244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AFC1F8E-70BB-DCAE-DD27-58CB131966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41A7833-D2FE-9EB8-34FD-91E7214BE1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094E684-EE1B-CC2C-94E9-8FF5B59FB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52B17-C0F5-4E5F-BE2F-9FB18E8E0F46}" type="datetimeFigureOut">
              <a:rPr kumimoji="1" lang="ja-JP" altLang="en-US" smtClean="0"/>
              <a:t>2022/11/6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EACC5F-541E-4B13-4F80-85C711014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A19F7BF-C814-6784-3721-ACB7BC7D5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F14E7-2203-4642-9106-97B8E4C5FF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339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732EC4-4001-FDBF-ED1D-B0A5E729F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11F074C-CCB4-5959-2F9F-63CACC4DA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130314-988A-754D-7746-9682E9779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52B17-C0F5-4E5F-BE2F-9FB18E8E0F46}" type="datetimeFigureOut">
              <a:rPr kumimoji="1" lang="ja-JP" altLang="en-US" smtClean="0"/>
              <a:t>2022/11/6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FCC8CDC-4209-7D2F-26D4-9B7DD4C55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79CF5B-8638-3B97-7134-447E0DAE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F14E7-2203-4642-9106-97B8E4C5FF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680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8E3CAB-F787-BB62-C34E-0CFB38EFF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7E9BAA3-22C1-6499-9867-DD10C61E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467A392-E64F-822E-1828-AF9F6675B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52B17-C0F5-4E5F-BE2F-9FB18E8E0F46}" type="datetimeFigureOut">
              <a:rPr kumimoji="1" lang="ja-JP" altLang="en-US" smtClean="0"/>
              <a:t>2022/11/6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76EC7B6-DFDA-DEDB-57C1-527EB188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757D88-F619-6A40-9E9C-7746DB5A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F14E7-2203-4642-9106-97B8E4C5FF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178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04D333-ADA8-8349-81BA-FF879770B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9F42F2-217D-8C77-58C1-CB564E79F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25293F9-B0F8-2589-2ACE-F166270B15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F223214-9229-A0A3-6F09-5FCEBC02F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52B17-C0F5-4E5F-BE2F-9FB18E8E0F46}" type="datetimeFigureOut">
              <a:rPr kumimoji="1" lang="ja-JP" altLang="en-US" smtClean="0"/>
              <a:t>2022/11/6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9565246-A6B1-0772-1085-2BB45D998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07DCA24-6F04-2FD1-499E-05FB6AEB4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F14E7-2203-4642-9106-97B8E4C5FF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412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C257C4-A5D4-6B46-5BAF-FCFAF0E4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FF51D24-981B-FB92-415F-F75196662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A275053-0FB8-4BDB-1CB2-49220267F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AB68D44-84ED-9775-0148-92AA3A39B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D83FD55-8FC8-5B89-C912-9C95DC27BB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9B3E4B6-A483-138E-BE0A-6724E043E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52B17-C0F5-4E5F-BE2F-9FB18E8E0F46}" type="datetimeFigureOut">
              <a:rPr kumimoji="1" lang="ja-JP" altLang="en-US" smtClean="0"/>
              <a:t>2022/11/6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2E5C957-AB8B-AB3C-847B-AAFF58AEB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3EF3D81-626D-97CF-3E58-F02DD02EF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F14E7-2203-4642-9106-97B8E4C5FF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4531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7CE6AA-CF78-6E52-3798-2BECAEAA9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04E0A66-9296-7AA6-72FE-C4C24808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52B17-C0F5-4E5F-BE2F-9FB18E8E0F46}" type="datetimeFigureOut">
              <a:rPr kumimoji="1" lang="ja-JP" altLang="en-US" smtClean="0"/>
              <a:t>2022/11/6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2BFAA31-BE55-841D-5B53-D3431AB9E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DC5830A-6A32-CA2A-20C0-A59C33472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F14E7-2203-4642-9106-97B8E4C5FF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0497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5680FFB-89B3-578B-48ED-78C0DF297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52B17-C0F5-4E5F-BE2F-9FB18E8E0F46}" type="datetimeFigureOut">
              <a:rPr kumimoji="1" lang="ja-JP" altLang="en-US" smtClean="0"/>
              <a:t>2022/11/6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5465AA3-403A-3C35-AC4B-AF9A86D8C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F99EC1F-7619-8005-BFF8-FF6C3CA66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F14E7-2203-4642-9106-97B8E4C5FF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811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73737D-C2F1-F3D1-B86A-CA5F9B043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96936C-A305-735B-D2AD-953A2AFC6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8630356-1624-FD7A-52B6-D852374B3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7F262A3-AE3C-A0BC-4B76-19724A00E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52B17-C0F5-4E5F-BE2F-9FB18E8E0F46}" type="datetimeFigureOut">
              <a:rPr kumimoji="1" lang="ja-JP" altLang="en-US" smtClean="0"/>
              <a:t>2022/11/6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37EC220-8767-526C-6312-CB5CC435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233D2EB-AD82-B2C7-ABE7-A06FF33AC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F14E7-2203-4642-9106-97B8E4C5FF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9273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6FE2E2-4DAD-3E2D-4173-FD1758D0C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28D99D4-D652-028E-D0E7-56A39BE32F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781A525-D32A-8698-2538-89F40D31D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302AB06-C075-AE32-421F-CC763FD0E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52B17-C0F5-4E5F-BE2F-9FB18E8E0F46}" type="datetimeFigureOut">
              <a:rPr kumimoji="1" lang="ja-JP" altLang="en-US" smtClean="0"/>
              <a:t>2022/11/6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1D38524-A6B7-F834-33FD-60D0F4BBE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6E0A6E2-63DA-8065-701F-F3DBC98A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F14E7-2203-4642-9106-97B8E4C5FF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296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255B986-297F-718C-A296-72C1605A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DC2A73D-28E8-F23A-5F5F-97CB53882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E9B2B9-A47B-0C26-2E56-D97EB9A094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52B17-C0F5-4E5F-BE2F-9FB18E8E0F46}" type="datetimeFigureOut">
              <a:rPr kumimoji="1" lang="ja-JP" altLang="en-US" smtClean="0"/>
              <a:t>2022/11/6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EFBFF4-D822-5882-92BB-4F2E76E69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B6A365C-6E2C-BF1D-2FF3-C5E30CF9D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F14E7-2203-4642-9106-97B8E4C5FF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9930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22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411FCF-B15E-A74D-915E-A796A3D93A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電力</a:t>
            </a:r>
            <a:r>
              <a:rPr kumimoji="1" lang="en-US" altLang="ja-JP" dirty="0"/>
              <a:t>R4 </a:t>
            </a:r>
            <a:r>
              <a:rPr kumimoji="1" lang="ja-JP" altLang="en-US" dirty="0"/>
              <a:t>問</a:t>
            </a:r>
            <a:r>
              <a:rPr kumimoji="1" lang="en-US" altLang="ja-JP" dirty="0"/>
              <a:t>13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CBF7E67-520A-7833-DF7A-24B2579EDA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7900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2283457-2AC7-C34F-E43E-E43F10A4B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97" y="247381"/>
            <a:ext cx="6505575" cy="273757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84F5F2D-E805-9A5C-5CB6-8F07A7857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571" y="2272422"/>
            <a:ext cx="4436081" cy="207087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A9F3DF8-2742-4ECD-CE46-62B32C89F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48" y="3579063"/>
            <a:ext cx="6730933" cy="26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77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638EFB9-F678-10A5-2C80-1DF10FF8CA80}"/>
              </a:ext>
            </a:extLst>
          </p:cNvPr>
          <p:cNvSpPr txBox="1"/>
          <p:nvPr/>
        </p:nvSpPr>
        <p:spPr>
          <a:xfrm>
            <a:off x="419100" y="352425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(3)</a:t>
            </a:r>
            <a:r>
              <a:rPr lang="ja-JP" altLang="en-US" dirty="0"/>
              <a:t>中実（ちゅうじつ）がいし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557AD3C-C00A-95BF-E9D7-0DE031F719D1}"/>
              </a:ext>
            </a:extLst>
          </p:cNvPr>
          <p:cNvSpPr txBox="1"/>
          <p:nvPr/>
        </p:nvSpPr>
        <p:spPr>
          <a:xfrm>
            <a:off x="1028700" y="8821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がいしとは？</a:t>
            </a:r>
            <a:endParaRPr lang="en-US" altLang="ja-JP" dirty="0"/>
          </a:p>
          <a:p>
            <a:r>
              <a:rPr lang="ja-JP" altLang="en-US" dirty="0"/>
              <a:t>→https://www.ngk.co.jp/gaishi/gaishi1/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68F33EB-27A1-FD6E-FECA-F718106E9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1688842"/>
            <a:ext cx="7239000" cy="490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26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638EFB9-F678-10A5-2C80-1DF10FF8CA80}"/>
              </a:ext>
            </a:extLst>
          </p:cNvPr>
          <p:cNvSpPr txBox="1"/>
          <p:nvPr/>
        </p:nvSpPr>
        <p:spPr>
          <a:xfrm>
            <a:off x="419100" y="35242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(4)DV</a:t>
            </a:r>
            <a:r>
              <a:rPr lang="ja-JP" altLang="en-US" dirty="0"/>
              <a:t>線</a:t>
            </a:r>
            <a:endParaRPr kumimoji="1" lang="ja-JP" altLang="en-US" dirty="0"/>
          </a:p>
        </p:txBody>
      </p:sp>
      <p:pic>
        <p:nvPicPr>
          <p:cNvPr id="2" name="Picture 4" descr="電線の種類">
            <a:extLst>
              <a:ext uri="{FF2B5EF4-FFF2-40B4-BE49-F238E27FC236}">
                <a16:creationId xmlns:a16="http://schemas.microsoft.com/office/drawing/2014/main" id="{7A6BFEFD-0E7B-2C5E-F369-70B1BC90D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573" y="1413391"/>
            <a:ext cx="6720927" cy="528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5BE4318-9A60-8361-959D-E290000810EA}"/>
              </a:ext>
            </a:extLst>
          </p:cNvPr>
          <p:cNvSpPr/>
          <p:nvPr/>
        </p:nvSpPr>
        <p:spPr>
          <a:xfrm>
            <a:off x="4845050" y="5387882"/>
            <a:ext cx="1276350" cy="23821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7169B7F-D8AA-3261-2DD7-EB70B77BD81F}"/>
              </a:ext>
            </a:extLst>
          </p:cNvPr>
          <p:cNvSpPr/>
          <p:nvPr/>
        </p:nvSpPr>
        <p:spPr>
          <a:xfrm>
            <a:off x="2787650" y="1294282"/>
            <a:ext cx="7092950" cy="214741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7E51A5F-8DF9-8729-FB2B-21F7B02537AA}"/>
              </a:ext>
            </a:extLst>
          </p:cNvPr>
          <p:cNvSpPr txBox="1"/>
          <p:nvPr/>
        </p:nvSpPr>
        <p:spPr>
          <a:xfrm>
            <a:off x="862017" y="3024214"/>
            <a:ext cx="2654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b="1" dirty="0">
                <a:solidFill>
                  <a:srgbClr val="FF0000"/>
                </a:solidFill>
              </a:rPr>
              <a:t>高圧</a:t>
            </a:r>
            <a:r>
              <a:rPr lang="ja-JP" altLang="en-US" sz="2800" dirty="0">
                <a:solidFill>
                  <a:srgbClr val="FF0000"/>
                </a:solidFill>
              </a:rPr>
              <a:t>電線路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9253335-6EAB-DA07-736D-904FD67D629B}"/>
              </a:ext>
            </a:extLst>
          </p:cNvPr>
          <p:cNvSpPr/>
          <p:nvPr/>
        </p:nvSpPr>
        <p:spPr>
          <a:xfrm>
            <a:off x="2994573" y="3916263"/>
            <a:ext cx="3339552" cy="214741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インク 10">
                <a:extLst>
                  <a:ext uri="{FF2B5EF4-FFF2-40B4-BE49-F238E27FC236}">
                    <a16:creationId xmlns:a16="http://schemas.microsoft.com/office/drawing/2014/main" id="{81B7F3F6-3F0C-D7B6-5410-BC1783064CC9}"/>
                  </a:ext>
                </a:extLst>
              </p14:cNvPr>
              <p14:cNvContentPartPr/>
              <p14:nvPr/>
            </p14:nvContentPartPr>
            <p14:xfrm>
              <a:off x="1383760" y="4893440"/>
              <a:ext cx="3234600" cy="593280"/>
            </p14:xfrm>
          </p:contentPart>
        </mc:Choice>
        <mc:Fallback>
          <p:pic>
            <p:nvPicPr>
              <p:cNvPr id="11" name="インク 10">
                <a:extLst>
                  <a:ext uri="{FF2B5EF4-FFF2-40B4-BE49-F238E27FC236}">
                    <a16:creationId xmlns:a16="http://schemas.microsoft.com/office/drawing/2014/main" id="{81B7F3F6-3F0C-D7B6-5410-BC1783064C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9760" y="4785800"/>
                <a:ext cx="3342240" cy="8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インク 11">
                <a:extLst>
                  <a:ext uri="{FF2B5EF4-FFF2-40B4-BE49-F238E27FC236}">
                    <a16:creationId xmlns:a16="http://schemas.microsoft.com/office/drawing/2014/main" id="{82802086-34C9-2B3F-388F-0A394BC49029}"/>
                  </a:ext>
                </a:extLst>
              </p14:cNvPr>
              <p14:cNvContentPartPr/>
              <p14:nvPr/>
            </p14:nvContentPartPr>
            <p14:xfrm>
              <a:off x="3782800" y="5511560"/>
              <a:ext cx="839520" cy="519840"/>
            </p14:xfrm>
          </p:contentPart>
        </mc:Choice>
        <mc:Fallback>
          <p:pic>
            <p:nvPicPr>
              <p:cNvPr id="12" name="インク 11">
                <a:extLst>
                  <a:ext uri="{FF2B5EF4-FFF2-40B4-BE49-F238E27FC236}">
                    <a16:creationId xmlns:a16="http://schemas.microsoft.com/office/drawing/2014/main" id="{82802086-34C9-2B3F-388F-0A394BC490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29160" y="5403920"/>
                <a:ext cx="947160" cy="7354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2E5D381-1F02-3B0F-8237-C553047205E4}"/>
              </a:ext>
            </a:extLst>
          </p:cNvPr>
          <p:cNvSpPr txBox="1"/>
          <p:nvPr/>
        </p:nvSpPr>
        <p:spPr>
          <a:xfrm>
            <a:off x="862017" y="4054869"/>
            <a:ext cx="2654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b="1" dirty="0">
                <a:solidFill>
                  <a:srgbClr val="00B0F0"/>
                </a:solidFill>
              </a:rPr>
              <a:t>低圧</a:t>
            </a:r>
            <a:r>
              <a:rPr lang="ja-JP" altLang="en-US" sz="2800" dirty="0">
                <a:solidFill>
                  <a:srgbClr val="00B0F0"/>
                </a:solidFill>
              </a:rPr>
              <a:t>電線路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EBB5632-B738-252D-557A-62841465930B}"/>
              </a:ext>
            </a:extLst>
          </p:cNvPr>
          <p:cNvSpPr txBox="1"/>
          <p:nvPr/>
        </p:nvSpPr>
        <p:spPr>
          <a:xfrm>
            <a:off x="654050" y="806450"/>
            <a:ext cx="10623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引込み用ビニル絶縁電線（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polyvinyl chloride insulated drop service wires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）のこと（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はどこ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…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？）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9618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638EFB9-F678-10A5-2C80-1DF10FF8CA80}"/>
              </a:ext>
            </a:extLst>
          </p:cNvPr>
          <p:cNvSpPr txBox="1"/>
          <p:nvPr/>
        </p:nvSpPr>
        <p:spPr>
          <a:xfrm>
            <a:off x="419100" y="35242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(5)</a:t>
            </a:r>
            <a:r>
              <a:rPr lang="ja-JP" altLang="en-US" dirty="0"/>
              <a:t>避雷器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5F7B5F6-0F71-7FDC-7D10-995A942A7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21" y="721757"/>
            <a:ext cx="9503241" cy="119594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98E415A3-8E32-CCB1-F9F5-A68439A5A2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/>
          <a:stretch/>
        </p:blipFill>
        <p:spPr>
          <a:xfrm>
            <a:off x="2489200" y="1817632"/>
            <a:ext cx="7213600" cy="4951468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F949439-8D02-2606-54A0-F55F19F20736}"/>
              </a:ext>
            </a:extLst>
          </p:cNvPr>
          <p:cNvSpPr/>
          <p:nvPr/>
        </p:nvSpPr>
        <p:spPr>
          <a:xfrm>
            <a:off x="4362450" y="3429000"/>
            <a:ext cx="1847850" cy="68579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8064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7B884FA-D9D1-102D-B281-FA985EE2D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41" y="673099"/>
            <a:ext cx="10995118" cy="55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60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B46CD75-720A-E994-2D17-E282E324948A}"/>
              </a:ext>
            </a:extLst>
          </p:cNvPr>
          <p:cNvSpPr txBox="1"/>
          <p:nvPr/>
        </p:nvSpPr>
        <p:spPr>
          <a:xfrm>
            <a:off x="3668645" y="93746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高圧架空配電線路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54A00D6-E9C0-7E65-0446-95B7D8458746}"/>
              </a:ext>
            </a:extLst>
          </p:cNvPr>
          <p:cNvSpPr txBox="1"/>
          <p:nvPr/>
        </p:nvSpPr>
        <p:spPr>
          <a:xfrm>
            <a:off x="6492031" y="93746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高圧地中配電線路</a:t>
            </a:r>
            <a:endParaRPr kumimoji="1" lang="ja-JP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AF44286-FA25-2ABC-9FA1-85B24C5E4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2400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FF3D814-7F20-CF42-EB9E-C3150834AD25}"/>
              </a:ext>
            </a:extLst>
          </p:cNvPr>
          <p:cNvSpPr txBox="1"/>
          <p:nvPr/>
        </p:nvSpPr>
        <p:spPr>
          <a:xfrm>
            <a:off x="1343025" y="55054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メリット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06873D3-D379-68AB-F083-D568659F3676}"/>
              </a:ext>
            </a:extLst>
          </p:cNvPr>
          <p:cNvSpPr txBox="1"/>
          <p:nvPr/>
        </p:nvSpPr>
        <p:spPr>
          <a:xfrm>
            <a:off x="1343025" y="61341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デメリット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A1D2777-CE16-1869-BC85-C043C574A8AC}"/>
              </a:ext>
            </a:extLst>
          </p:cNvPr>
          <p:cNvSpPr txBox="1"/>
          <p:nvPr/>
        </p:nvSpPr>
        <p:spPr>
          <a:xfrm>
            <a:off x="3114647" y="550545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採掘しないので工事費用安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0DF05A9-B64D-210C-2985-973D36EF0E61}"/>
              </a:ext>
            </a:extLst>
          </p:cNvPr>
          <p:cNvSpPr txBox="1"/>
          <p:nvPr/>
        </p:nvSpPr>
        <p:spPr>
          <a:xfrm>
            <a:off x="3114647" y="6134100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災害時の二次被害のおそれ</a:t>
            </a:r>
            <a:endParaRPr lang="en-US" altLang="ja-JP" dirty="0"/>
          </a:p>
          <a:p>
            <a:r>
              <a:rPr kumimoji="1" lang="ja-JP" altLang="en-US" dirty="0"/>
              <a:t>歩道が狭くなる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0579D1A-8F22-AA4F-550F-D8B84D4D7FA5}"/>
              </a:ext>
            </a:extLst>
          </p:cNvPr>
          <p:cNvSpPr txBox="1"/>
          <p:nvPr/>
        </p:nvSpPr>
        <p:spPr>
          <a:xfrm>
            <a:off x="6391247" y="550545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災害に強く、景観がよい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59A7A1B-E8D8-4F78-B254-2526B0E23A9D}"/>
              </a:ext>
            </a:extLst>
          </p:cNvPr>
          <p:cNvCxnSpPr>
            <a:cxnSpLocks/>
          </p:cNvCxnSpPr>
          <p:nvPr/>
        </p:nvCxnSpPr>
        <p:spPr>
          <a:xfrm>
            <a:off x="6081103" y="311701"/>
            <a:ext cx="31111" cy="64129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B551C74-99D9-DA2D-D3FA-4701897334DA}"/>
              </a:ext>
            </a:extLst>
          </p:cNvPr>
          <p:cNvSpPr txBox="1"/>
          <p:nvPr/>
        </p:nvSpPr>
        <p:spPr>
          <a:xfrm>
            <a:off x="6472394" y="613410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工期が長く工事費用高</a:t>
            </a:r>
          </a:p>
        </p:txBody>
      </p:sp>
    </p:spTree>
    <p:extLst>
      <p:ext uri="{BB962C8B-B14F-4D97-AF65-F5344CB8AC3E}">
        <p14:creationId xmlns:p14="http://schemas.microsoft.com/office/powerpoint/2010/main" val="589971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1F93092-11E8-25E0-3B05-ABCC8692C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189" y="5321299"/>
            <a:ext cx="1707812" cy="146699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50BCDC7-E095-8E83-BABE-AEAD3742A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480"/>
            <a:ext cx="9789384" cy="617732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A1F61E0-91B4-5A6F-DD91-1E1600C59EE7}"/>
              </a:ext>
            </a:extLst>
          </p:cNvPr>
          <p:cNvSpPr/>
          <p:nvPr/>
        </p:nvSpPr>
        <p:spPr>
          <a:xfrm>
            <a:off x="3289300" y="1031782"/>
            <a:ext cx="2336800" cy="1609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2434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37001D2-33BB-E1CE-1D8F-0D1711A04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59" y="342900"/>
            <a:ext cx="5561441" cy="59817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2E38A08-C366-B42D-E070-C363B06C0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93" y="0"/>
            <a:ext cx="4873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20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D8690B9-67CC-0076-E2B4-6D955231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684" y="0"/>
            <a:ext cx="4822031" cy="6858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F165754-26B4-06AF-DD94-9E84A8DAB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89" y="342900"/>
            <a:ext cx="572946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49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7A404E9-0743-C7FA-8BCA-ADDADEF74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0" y="61442"/>
            <a:ext cx="4906060" cy="673511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C7F1948-A981-954A-B4B4-0A2262886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0" y="271022"/>
            <a:ext cx="5572903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50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E94A714D-CCA3-7CDD-4C58-D9F82AB44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650" y="3963463"/>
            <a:ext cx="3900992" cy="273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638EFB9-F678-10A5-2C80-1DF10FF8CA80}"/>
              </a:ext>
            </a:extLst>
          </p:cNvPr>
          <p:cNvSpPr txBox="1"/>
          <p:nvPr/>
        </p:nvSpPr>
        <p:spPr>
          <a:xfrm>
            <a:off x="419100" y="352425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(1)</a:t>
            </a:r>
            <a:r>
              <a:rPr lang="ja-JP" altLang="en-US" dirty="0"/>
              <a:t>柱上開閉器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4C39D15-4724-DC44-C690-1A1CF724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58" y="778907"/>
            <a:ext cx="7230484" cy="1609950"/>
          </a:xfrm>
          <a:prstGeom prst="rect">
            <a:avLst/>
          </a:prstGeom>
        </p:spPr>
      </p:pic>
      <p:pic>
        <p:nvPicPr>
          <p:cNvPr id="2058" name="Picture 10" descr="PAS(気中負荷開閉器）について">
            <a:extLst>
              <a:ext uri="{FF2B5EF4-FFF2-40B4-BE49-F238E27FC236}">
                <a16:creationId xmlns:a16="http://schemas.microsoft.com/office/drawing/2014/main" id="{2CE6235F-5681-D97F-25AD-7E8A6D397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32" y="2441108"/>
            <a:ext cx="5605967" cy="420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49F32E5-CB1F-2BF8-C97E-C83E0CC64D7D}"/>
              </a:ext>
            </a:extLst>
          </p:cNvPr>
          <p:cNvSpPr txBox="1"/>
          <p:nvPr/>
        </p:nvSpPr>
        <p:spPr>
          <a:xfrm>
            <a:off x="7852350" y="3603656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50" charset="-128"/>
                <a:ea typeface="Meiryo" panose="020B0604030504040204" pitchFamily="50" charset="-128"/>
              </a:rPr>
              <a:t>地絡電流を検知し、接続回路を開放する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557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638EFB9-F678-10A5-2C80-1DF10FF8CA80}"/>
              </a:ext>
            </a:extLst>
          </p:cNvPr>
          <p:cNvSpPr txBox="1"/>
          <p:nvPr/>
        </p:nvSpPr>
        <p:spPr>
          <a:xfrm>
            <a:off x="419100" y="352425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(2)CV</a:t>
            </a:r>
            <a:r>
              <a:rPr lang="ja-JP" altLang="en-US" dirty="0"/>
              <a:t>ケーブル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72C952C-9A3F-3440-3563-B338F86304FD}"/>
              </a:ext>
            </a:extLst>
          </p:cNvPr>
          <p:cNvSpPr txBox="1"/>
          <p:nvPr/>
        </p:nvSpPr>
        <p:spPr>
          <a:xfrm>
            <a:off x="666750" y="901184"/>
            <a:ext cx="8083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架橋ポリエチレン絶縁</a:t>
            </a:r>
            <a:r>
              <a:rPr lang="ja-JP" altLang="en-US" dirty="0"/>
              <a:t>ビニルシースケーブル</a:t>
            </a:r>
            <a:r>
              <a:rPr lang="ja-JP" altLang="en-US" sz="700" b="0" i="0" dirty="0">
                <a:solidFill>
                  <a:srgbClr val="2A2A2A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lang="en-US" altLang="ja-JP" sz="700" b="0" i="0" dirty="0">
                <a:solidFill>
                  <a:srgbClr val="2A2A2A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Cross-linked polyethylene insulated Vinyl sheath cable</a:t>
            </a:r>
            <a:r>
              <a:rPr lang="ja-JP" altLang="en-US" sz="700" b="0" i="0" dirty="0">
                <a:solidFill>
                  <a:srgbClr val="2A2A2A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  <a:endParaRPr lang="en-US" altLang="ja-JP" sz="700" b="0" i="0" dirty="0">
              <a:solidFill>
                <a:srgbClr val="2A2A2A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dirty="0"/>
              <a:t>のこと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C07DD13-6936-5F13-FBC9-52D5D73BA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0" y="2190063"/>
            <a:ext cx="5341193" cy="4591775"/>
          </a:xfrm>
          <a:prstGeom prst="rect">
            <a:avLst/>
          </a:prstGeom>
        </p:spPr>
      </p:pic>
      <p:pic>
        <p:nvPicPr>
          <p:cNvPr id="3074" name="Picture 2" descr="600V架橋ポリエチレン絶縁ビニルシースケーブル（CV） | 太洋通信工業株式会社">
            <a:extLst>
              <a:ext uri="{FF2B5EF4-FFF2-40B4-BE49-F238E27FC236}">
                <a16:creationId xmlns:a16="http://schemas.microsoft.com/office/drawing/2014/main" id="{EF2C33EA-D6D6-AA7C-8CD8-0F8F32E36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219" y="250140"/>
            <a:ext cx="2614714" cy="204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6C5E41D-5567-1A6C-C7E7-1007744B0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84" y="1449943"/>
            <a:ext cx="6362097" cy="2284043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9545DF6-979B-4CE3-996F-6076DB14C821}"/>
              </a:ext>
            </a:extLst>
          </p:cNvPr>
          <p:cNvSpPr/>
          <p:nvPr/>
        </p:nvSpPr>
        <p:spPr>
          <a:xfrm>
            <a:off x="419100" y="3076482"/>
            <a:ext cx="1276350" cy="238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B83FAA1-64EB-6881-01E4-47AD22B6E0BF}"/>
              </a:ext>
            </a:extLst>
          </p:cNvPr>
          <p:cNvSpPr/>
          <p:nvPr/>
        </p:nvSpPr>
        <p:spPr>
          <a:xfrm>
            <a:off x="6096000" y="2752632"/>
            <a:ext cx="323850" cy="238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電線の種類">
            <a:extLst>
              <a:ext uri="{FF2B5EF4-FFF2-40B4-BE49-F238E27FC236}">
                <a16:creationId xmlns:a16="http://schemas.microsoft.com/office/drawing/2014/main" id="{48E15DE6-271E-71BD-B17C-716D862E5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073" y="3657599"/>
            <a:ext cx="389139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8747A7F-4DEB-8461-1044-C9F2A7BBB440}"/>
              </a:ext>
            </a:extLst>
          </p:cNvPr>
          <p:cNvSpPr/>
          <p:nvPr/>
        </p:nvSpPr>
        <p:spPr>
          <a:xfrm>
            <a:off x="373856" y="3014664"/>
            <a:ext cx="2474118" cy="3619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A71CA47-C479-B0FA-4300-6B0D0737CDFE}"/>
              </a:ext>
            </a:extLst>
          </p:cNvPr>
          <p:cNvSpPr/>
          <p:nvPr/>
        </p:nvSpPr>
        <p:spPr>
          <a:xfrm>
            <a:off x="5600700" y="2701832"/>
            <a:ext cx="883798" cy="3619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E777178D-DFF1-5B2A-1EB7-364B750F40FB}"/>
              </a:ext>
            </a:extLst>
          </p:cNvPr>
          <p:cNvSpPr/>
          <p:nvPr/>
        </p:nvSpPr>
        <p:spPr>
          <a:xfrm>
            <a:off x="2341972" y="3731697"/>
            <a:ext cx="883798" cy="28327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8647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4325</TotalTime>
  <Words>336</Words>
  <Application>Microsoft Office PowerPoint</Application>
  <PresentationFormat>ワイド画面</PresentationFormat>
  <Paragraphs>38</Paragraphs>
  <Slides>13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9" baseType="lpstr">
      <vt:lpstr>メイリオ</vt:lpstr>
      <vt:lpstr>メイリオ</vt:lpstr>
      <vt:lpstr>游ゴシック</vt:lpstr>
      <vt:lpstr>游ゴシック Light</vt:lpstr>
      <vt:lpstr>Arial</vt:lpstr>
      <vt:lpstr>Office テーマ</vt:lpstr>
      <vt:lpstr>電力R4 問13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電力R4 問13</dc:title>
  <dc:creator>8 8</dc:creator>
  <cp:lastModifiedBy>8 8</cp:lastModifiedBy>
  <cp:revision>7</cp:revision>
  <dcterms:created xsi:type="dcterms:W3CDTF">2022-11-06T13:59:01Z</dcterms:created>
  <dcterms:modified xsi:type="dcterms:W3CDTF">2022-11-09T14:04:06Z</dcterms:modified>
</cp:coreProperties>
</file>